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302" r:id="rId4"/>
    <p:sldId id="303" r:id="rId5"/>
    <p:sldId id="296" r:id="rId6"/>
    <p:sldId id="297" r:id="rId7"/>
    <p:sldId id="298" r:id="rId8"/>
    <p:sldId id="257" r:id="rId9"/>
    <p:sldId id="259" r:id="rId10"/>
    <p:sldId id="260" r:id="rId11"/>
    <p:sldId id="299" r:id="rId12"/>
    <p:sldId id="300" r:id="rId13"/>
    <p:sldId id="261" r:id="rId14"/>
    <p:sldId id="262" r:id="rId15"/>
    <p:sldId id="263" r:id="rId16"/>
    <p:sldId id="270" r:id="rId17"/>
    <p:sldId id="271" r:id="rId18"/>
    <p:sldId id="272" r:id="rId19"/>
    <p:sldId id="283" r:id="rId20"/>
    <p:sldId id="285" r:id="rId21"/>
    <p:sldId id="287" r:id="rId22"/>
    <p:sldId id="286" r:id="rId23"/>
    <p:sldId id="304" r:id="rId24"/>
    <p:sldId id="301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0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5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2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76E7-F9B1-4260-9543-1172D44F7036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6ADE-5CC4-45E4-B2EE-151728D6F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3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nnetic.e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29" y="3496994"/>
            <a:ext cx="5049398" cy="3361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750" y="197080"/>
            <a:ext cx="7772400" cy="2387600"/>
          </a:xfrm>
        </p:spPr>
        <p:txBody>
          <a:bodyPr>
            <a:normAutofit/>
          </a:bodyPr>
          <a:lstStyle/>
          <a:p>
            <a:r>
              <a:rPr lang="en-US" smtClean="0"/>
              <a:t>SE generator </a:t>
            </a:r>
            <a:r>
              <a:rPr lang="en-US"/>
              <a:t>Word</a:t>
            </a:r>
            <a:br>
              <a:rPr lang="en-US"/>
            </a:br>
            <a:r>
              <a:rPr lang="en-US"/>
              <a:t>Analyser Excel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68" y="2669113"/>
            <a:ext cx="6858000" cy="1655762"/>
          </a:xfrm>
        </p:spPr>
        <p:txBody>
          <a:bodyPr/>
          <a:lstStyle/>
          <a:p>
            <a:r>
              <a:rPr lang="en-US" smtClean="0"/>
              <a:t>Theo de Klerk</a:t>
            </a:r>
          </a:p>
          <a:p>
            <a:r>
              <a:rPr lang="en-US" smtClean="0"/>
              <a:t>Jacob Bunschoten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Opgavebestand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1100" y="1879600"/>
            <a:ext cx="283210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81100" y="3416300"/>
            <a:ext cx="283210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81100" y="4940300"/>
            <a:ext cx="283210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17780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0" y="29718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600" y="33401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200" y="45212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200" y="48514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900" y="60706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300" y="2667000"/>
            <a:ext cx="40526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 </a:t>
            </a:r>
            <a:r>
              <a:rPr lang="en-US" err="1" smtClean="0"/>
              <a:t>delen</a:t>
            </a:r>
            <a:r>
              <a:rPr lang="en-US" smtClean="0"/>
              <a:t>, elk </a:t>
            </a:r>
            <a:r>
              <a:rPr lang="en-US" err="1" smtClean="0"/>
              <a:t>omgeven</a:t>
            </a:r>
            <a:r>
              <a:rPr lang="en-US" smtClean="0"/>
              <a:t> met </a:t>
            </a:r>
            <a:r>
              <a:rPr lang="en-US" err="1" smtClean="0"/>
              <a:t>een</a:t>
            </a:r>
            <a:endParaRPr lang="en-US" smtClean="0"/>
          </a:p>
          <a:p>
            <a:r>
              <a:rPr lang="en-US" smtClean="0"/>
              <a:t>“begin”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een</a:t>
            </a:r>
            <a:r>
              <a:rPr lang="en-US" smtClean="0"/>
              <a:t> “</a:t>
            </a:r>
            <a:r>
              <a:rPr lang="en-US" err="1" smtClean="0"/>
              <a:t>einde</a:t>
            </a:r>
            <a:r>
              <a:rPr lang="en-US" smtClean="0"/>
              <a:t>” bookmark.</a:t>
            </a:r>
          </a:p>
          <a:p>
            <a:endParaRPr lang="en-US"/>
          </a:p>
          <a:p>
            <a:r>
              <a:rPr lang="en-US" smtClean="0"/>
              <a:t>Die </a:t>
            </a:r>
            <a:r>
              <a:rPr lang="en-US" err="1" smtClean="0"/>
              <a:t>zijn</a:t>
            </a:r>
            <a:r>
              <a:rPr lang="en-US" smtClean="0"/>
              <a:t> </a:t>
            </a:r>
            <a:r>
              <a:rPr lang="en-US" err="1" smtClean="0"/>
              <a:t>essentieel</a:t>
            </a:r>
            <a:r>
              <a:rPr lang="en-US" smtClean="0"/>
              <a:t>. Dus niet aankomen!</a:t>
            </a:r>
          </a:p>
          <a:p>
            <a:endParaRPr lang="en-US" smtClean="0"/>
          </a:p>
          <a:p>
            <a:r>
              <a:rPr lang="en-US" err="1" smtClean="0"/>
              <a:t>Verder</a:t>
            </a:r>
            <a:r>
              <a:rPr lang="en-US" smtClean="0"/>
              <a:t> </a:t>
            </a:r>
            <a:r>
              <a:rPr lang="en-US" err="1" smtClean="0"/>
              <a:t>bijna</a:t>
            </a:r>
            <a:r>
              <a:rPr lang="en-US" smtClean="0"/>
              <a:t> </a:t>
            </a:r>
            <a:r>
              <a:rPr lang="en-US" err="1" smtClean="0"/>
              <a:t>vrij</a:t>
            </a:r>
            <a:r>
              <a:rPr lang="en-US" smtClean="0"/>
              <a:t> in wat je </a:t>
            </a:r>
            <a:r>
              <a:rPr lang="en-US" err="1" smtClean="0"/>
              <a:t>doet</a:t>
            </a:r>
            <a:r>
              <a:rPr lang="en-US" smtClean="0"/>
              <a:t> </a:t>
            </a:r>
            <a:r>
              <a:rPr lang="en-US" err="1" smtClean="0"/>
              <a:t>binnen</a:t>
            </a:r>
            <a:r>
              <a:rPr lang="en-US" smtClean="0"/>
              <a:t> </a:t>
            </a:r>
          </a:p>
          <a:p>
            <a:r>
              <a:rPr lang="en-US" smtClean="0"/>
              <a:t>de </a:t>
            </a:r>
            <a:r>
              <a:rPr lang="en-US" err="1" smtClean="0"/>
              <a:t>tabelvorm</a:t>
            </a:r>
            <a:r>
              <a:rPr lang="en-US" smtClean="0"/>
              <a:t> die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opgave</a:t>
            </a:r>
            <a:r>
              <a:rPr lang="en-US" smtClean="0"/>
              <a:t>/</a:t>
            </a:r>
            <a:r>
              <a:rPr lang="en-US" err="1" smtClean="0"/>
              <a:t>vragen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</a:p>
          <a:p>
            <a:r>
              <a:rPr lang="en-US" err="1" smtClean="0"/>
              <a:t>antwoorden</a:t>
            </a:r>
            <a:r>
              <a:rPr lang="en-US" smtClean="0"/>
              <a:t> </a:t>
            </a:r>
            <a:r>
              <a:rPr lang="en-US" err="1" smtClean="0"/>
              <a:t>gebruikt</a:t>
            </a:r>
            <a:r>
              <a:rPr lang="en-US" smtClean="0"/>
              <a:t> </a:t>
            </a:r>
            <a:r>
              <a:rPr lang="en-US" err="1" smtClean="0"/>
              <a:t>worden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en-US" i="1" err="1" smtClean="0">
                <a:solidFill>
                  <a:srgbClr val="FF0000"/>
                </a:solidFill>
              </a:rPr>
              <a:t>Gebruik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en-US" i="1" err="1" smtClean="0">
                <a:solidFill>
                  <a:srgbClr val="FF0000"/>
                </a:solidFill>
              </a:rPr>
              <a:t>subtabellen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en-US" i="1" err="1" smtClean="0">
                <a:solidFill>
                  <a:srgbClr val="FF0000"/>
                </a:solidFill>
              </a:rPr>
              <a:t>als</a:t>
            </a:r>
            <a:r>
              <a:rPr lang="en-US" i="1" smtClean="0">
                <a:solidFill>
                  <a:srgbClr val="FF0000"/>
                </a:solidFill>
              </a:rPr>
              <a:t> je </a:t>
            </a:r>
            <a:r>
              <a:rPr lang="en-US" i="1" err="1" smtClean="0">
                <a:solidFill>
                  <a:srgbClr val="FF0000"/>
                </a:solidFill>
              </a:rPr>
              <a:t>een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en-US" i="1" err="1" smtClean="0">
                <a:solidFill>
                  <a:srgbClr val="FF0000"/>
                </a:solidFill>
              </a:rPr>
              <a:t>kolom</a:t>
            </a:r>
            <a:r>
              <a:rPr lang="en-US" i="1" smtClean="0">
                <a:solidFill>
                  <a:srgbClr val="FF0000"/>
                </a:solidFill>
              </a:rPr>
              <a:t> wilt </a:t>
            </a:r>
          </a:p>
          <a:p>
            <a:r>
              <a:rPr lang="en-US" i="1" err="1" smtClean="0">
                <a:solidFill>
                  <a:srgbClr val="FF0000"/>
                </a:solidFill>
              </a:rPr>
              <a:t>splitsen</a:t>
            </a:r>
            <a:r>
              <a:rPr lang="en-US" i="1" smtClean="0">
                <a:solidFill>
                  <a:srgbClr val="FF0000"/>
                </a:solidFill>
              </a:rPr>
              <a:t> of </a:t>
            </a:r>
            <a:r>
              <a:rPr lang="en-US" i="1" err="1" smtClean="0">
                <a:solidFill>
                  <a:srgbClr val="FF0000"/>
                </a:solidFill>
              </a:rPr>
              <a:t>samenvoegen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Opgavebestand - opgave</a:t>
            </a:r>
            <a:endParaRPr lang="en-US"/>
          </a:p>
        </p:txBody>
      </p:sp>
      <p:pic>
        <p:nvPicPr>
          <p:cNvPr id="1026" name="Picture 2" descr="D:\Temp\x10sctmp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2" y="1796533"/>
            <a:ext cx="66865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535537" y="2522863"/>
            <a:ext cx="1454227" cy="815248"/>
          </a:xfrm>
          <a:prstGeom prst="wedgeEllipseCallout">
            <a:avLst>
              <a:gd name="adj1" fmla="val -91288"/>
              <a:gd name="adj2" fmla="val -1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Tekst</a:t>
            </a: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7535536" y="3932637"/>
            <a:ext cx="1454227" cy="815248"/>
          </a:xfrm>
          <a:prstGeom prst="wedgeEllipseCallout">
            <a:avLst>
              <a:gd name="adj1" fmla="val -91288"/>
              <a:gd name="adj2" fmla="val -1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Plaatje</a:t>
            </a: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535535" y="5293634"/>
            <a:ext cx="1454227" cy="815248"/>
          </a:xfrm>
          <a:prstGeom prst="wedgeEllipseCallout">
            <a:avLst>
              <a:gd name="adj1" fmla="val -91288"/>
              <a:gd name="adj2" fmla="val -1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Vraag</a:t>
            </a:r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76270" y="4340261"/>
            <a:ext cx="1222872" cy="407624"/>
          </a:xfrm>
          <a:prstGeom prst="wedgeEllipseCallout">
            <a:avLst>
              <a:gd name="adj1" fmla="val 81389"/>
              <a:gd name="adj2" fmla="val 203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punten</a:t>
            </a:r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176270" y="6293403"/>
            <a:ext cx="2060154" cy="407624"/>
          </a:xfrm>
          <a:prstGeom prst="wedgeEllipseCallout">
            <a:avLst>
              <a:gd name="adj1" fmla="val 37851"/>
              <a:gd name="adj2" fmla="val -19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autonummer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Opgavebestand - antwoord</a:t>
            </a:r>
            <a:endParaRPr lang="en-US"/>
          </a:p>
        </p:txBody>
      </p:sp>
      <p:pic>
        <p:nvPicPr>
          <p:cNvPr id="2050" name="Picture 2" descr="D:\Temp\x10sctmp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73" y="1783681"/>
            <a:ext cx="67246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2357611"/>
            <a:ext cx="2082188" cy="627960"/>
          </a:xfrm>
          <a:prstGeom prst="wedgeEllipseCallout">
            <a:avLst>
              <a:gd name="adj1" fmla="val 65530"/>
              <a:gd name="adj2" fmla="val -25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Autonummer</a:t>
            </a: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0" y="3503289"/>
            <a:ext cx="2082188" cy="627960"/>
          </a:xfrm>
          <a:prstGeom prst="wedgeEllipseCallout">
            <a:avLst>
              <a:gd name="adj1" fmla="val 109445"/>
              <a:gd name="adj2" fmla="val -62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911687" y="4131249"/>
            <a:ext cx="2082188" cy="627960"/>
          </a:xfrm>
          <a:prstGeom prst="wedgeEllipseCallout">
            <a:avLst>
              <a:gd name="adj1" fmla="val -34471"/>
              <a:gd name="adj2" fmla="val -169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“Bolletjes”</a:t>
            </a:r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354198" y="1294573"/>
            <a:ext cx="2082188" cy="627960"/>
          </a:xfrm>
          <a:prstGeom prst="wedgeEllipseCallout">
            <a:avLst>
              <a:gd name="adj1" fmla="val 37487"/>
              <a:gd name="adj2" fmla="val 111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max punten</a:t>
            </a: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127913" y="3651940"/>
            <a:ext cx="1826964" cy="479309"/>
          </a:xfrm>
          <a:prstGeom prst="wedgeEllipseCallout">
            <a:avLst>
              <a:gd name="adj1" fmla="val -4312"/>
              <a:gd name="adj2" fmla="val -177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RTTI/OBIT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Opgavedeel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1100" y="1816100"/>
            <a:ext cx="6527800" cy="408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43000" y="17780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00" y="55245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0" y="1803400"/>
            <a:ext cx="34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Opgave {SEQ OpgaveNr}   </a:t>
            </a:r>
            <a:r>
              <a:rPr lang="en-US" i="1" smtClean="0"/>
              <a:t>vrije titel</a:t>
            </a:r>
            <a:endParaRPr lang="en-GB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22096"/>
              </p:ext>
            </p:extLst>
          </p:nvPr>
        </p:nvGraphicFramePr>
        <p:xfrm>
          <a:off x="1371600" y="281940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44500"/>
                <a:gridCol w="5156200"/>
              </a:tblGrid>
              <a:tr h="3200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tekst van de opgave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plaatje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3p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vraag 1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tekst opgave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2p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vraag 2</a:t>
                      </a:r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2929" y="5946414"/>
            <a:ext cx="5118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Het </a:t>
            </a:r>
            <a:r>
              <a:rPr lang="en-US" err="1" smtClean="0">
                <a:solidFill>
                  <a:srgbClr val="FF0000"/>
                </a:solidFill>
              </a:rPr>
              <a:t>moeten</a:t>
            </a:r>
            <a:r>
              <a:rPr lang="en-US" smtClean="0">
                <a:solidFill>
                  <a:srgbClr val="FF0000"/>
                </a:solidFill>
              </a:rPr>
              <a:t> 3 </a:t>
            </a:r>
            <a:r>
              <a:rPr lang="en-US" err="1" smtClean="0">
                <a:solidFill>
                  <a:srgbClr val="FF0000"/>
                </a:solidFill>
              </a:rPr>
              <a:t>kolommen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blijven</a:t>
            </a:r>
            <a:r>
              <a:rPr lang="en-US" smtClean="0">
                <a:solidFill>
                  <a:srgbClr val="FF0000"/>
                </a:solidFill>
              </a:rPr>
              <a:t>. </a:t>
            </a:r>
            <a:r>
              <a:rPr lang="en-US" err="1" smtClean="0">
                <a:solidFill>
                  <a:srgbClr val="FF0000"/>
                </a:solidFill>
              </a:rPr>
              <a:t>Kolom</a:t>
            </a:r>
            <a:r>
              <a:rPr lang="en-US" smtClean="0">
                <a:solidFill>
                  <a:srgbClr val="FF0000"/>
                </a:solidFill>
              </a:rPr>
              <a:t> 3 </a:t>
            </a:r>
            <a:r>
              <a:rPr lang="en-US" err="1" smtClean="0">
                <a:solidFill>
                  <a:srgbClr val="FF0000"/>
                </a:solidFill>
              </a:rPr>
              <a:t>eventueel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r>
              <a:rPr lang="en-US" smtClean="0">
                <a:solidFill>
                  <a:srgbClr val="FF0000"/>
                </a:solidFill>
              </a:rPr>
              <a:t>met </a:t>
            </a:r>
            <a:r>
              <a:rPr lang="en-US" err="1" smtClean="0">
                <a:solidFill>
                  <a:srgbClr val="FF0000"/>
                </a:solidFill>
              </a:rPr>
              <a:t>een</a:t>
            </a:r>
            <a:r>
              <a:rPr lang="en-US" smtClean="0">
                <a:solidFill>
                  <a:srgbClr val="FF0000"/>
                </a:solidFill>
              </a:rPr>
              <a:t> sub-</a:t>
            </a:r>
            <a:r>
              <a:rPr lang="en-US" err="1" smtClean="0">
                <a:solidFill>
                  <a:srgbClr val="FF0000"/>
                </a:solidFill>
              </a:rPr>
              <a:t>tabel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splitsen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Bijlagedeel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43000" y="1727200"/>
            <a:ext cx="6527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68400" y="21082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00" y="55245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0" y="1803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Bijlage:</a:t>
            </a:r>
            <a:endParaRPr lang="en-GB" i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01" y="2652851"/>
            <a:ext cx="3188699" cy="25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Antwoorddeel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1100" y="1816100"/>
            <a:ext cx="6527800" cy="408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43000" y="17780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00" y="55245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0" y="1803400"/>
            <a:ext cx="572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Antwoord {SEQ AntwoordNr}   (gejat van Examen 2001-II-9)</a:t>
            </a:r>
            <a:endParaRPr lang="en-GB" i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93063"/>
              </p:ext>
            </p:extLst>
          </p:nvPr>
        </p:nvGraphicFramePr>
        <p:xfrm>
          <a:off x="1384300" y="265430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2326640"/>
                <a:gridCol w="2108200"/>
                <a:gridCol w="596900"/>
                <a:gridCol w="698500"/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antwoord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punten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max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type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3x3=9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gebruik van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gebruik van =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berekening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T2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432550" y="5561011"/>
            <a:ext cx="2552700" cy="939800"/>
          </a:xfrm>
          <a:prstGeom prst="wedgeRectCallout">
            <a:avLst>
              <a:gd name="adj1" fmla="val -25719"/>
              <a:gd name="adj2" fmla="val -19182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RT1T2I</a:t>
            </a:r>
          </a:p>
          <a:p>
            <a:pPr algn="ctr"/>
            <a:r>
              <a:rPr lang="en-US" smtClean="0"/>
              <a:t>OBIT</a:t>
            </a:r>
          </a:p>
          <a:p>
            <a:pPr algn="ctr"/>
            <a:r>
              <a:rPr lang="en-US" smtClean="0"/>
              <a:t>of wat dan ook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51590" y="5956513"/>
            <a:ext cx="5533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Het </a:t>
            </a:r>
            <a:r>
              <a:rPr lang="en-US" err="1" smtClean="0">
                <a:solidFill>
                  <a:srgbClr val="FF0000"/>
                </a:solidFill>
              </a:rPr>
              <a:t>moeten</a:t>
            </a:r>
            <a:r>
              <a:rPr lang="en-US" smtClean="0">
                <a:solidFill>
                  <a:srgbClr val="FF0000"/>
                </a:solidFill>
              </a:rPr>
              <a:t> 5 </a:t>
            </a:r>
            <a:r>
              <a:rPr lang="en-US" err="1" smtClean="0">
                <a:solidFill>
                  <a:srgbClr val="FF0000"/>
                </a:solidFill>
              </a:rPr>
              <a:t>kolommen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blijven</a:t>
            </a:r>
            <a:r>
              <a:rPr lang="en-US" smtClean="0">
                <a:solidFill>
                  <a:srgbClr val="FF0000"/>
                </a:solidFill>
              </a:rPr>
              <a:t>. </a:t>
            </a:r>
            <a:r>
              <a:rPr lang="en-US" err="1" smtClean="0">
                <a:solidFill>
                  <a:srgbClr val="FF0000"/>
                </a:solidFill>
              </a:rPr>
              <a:t>Kolom</a:t>
            </a:r>
            <a:r>
              <a:rPr lang="en-US" smtClean="0">
                <a:solidFill>
                  <a:srgbClr val="FF0000"/>
                </a:solidFill>
              </a:rPr>
              <a:t> 2 of 3 </a:t>
            </a:r>
            <a:r>
              <a:rPr lang="en-US" err="1" smtClean="0">
                <a:solidFill>
                  <a:srgbClr val="FF0000"/>
                </a:solidFill>
              </a:rPr>
              <a:t>eventueel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r>
              <a:rPr lang="en-US" smtClean="0">
                <a:solidFill>
                  <a:srgbClr val="FF0000"/>
                </a:solidFill>
              </a:rPr>
              <a:t>met </a:t>
            </a:r>
            <a:r>
              <a:rPr lang="en-US" err="1" smtClean="0">
                <a:solidFill>
                  <a:srgbClr val="FF0000"/>
                </a:solidFill>
              </a:rPr>
              <a:t>een</a:t>
            </a:r>
            <a:r>
              <a:rPr lang="en-US" smtClean="0">
                <a:solidFill>
                  <a:srgbClr val="FF0000"/>
                </a:solidFill>
              </a:rPr>
              <a:t> sub-</a:t>
            </a:r>
            <a:r>
              <a:rPr lang="en-US" err="1" smtClean="0">
                <a:solidFill>
                  <a:srgbClr val="FF0000"/>
                </a:solidFill>
              </a:rPr>
              <a:t>tabel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splitsen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Eindresultaat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49779"/>
          <a:stretch/>
        </p:blipFill>
        <p:spPr>
          <a:xfrm>
            <a:off x="956945" y="1289684"/>
            <a:ext cx="7755255" cy="54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Eindresultaat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9779"/>
          <a:stretch/>
        </p:blipFill>
        <p:spPr>
          <a:xfrm>
            <a:off x="901699" y="1340485"/>
            <a:ext cx="7581901" cy="53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Eindresultaat</a:t>
            </a:r>
            <a:endParaRPr lang="en-GB"/>
          </a:p>
        </p:txBody>
      </p:sp>
      <p:pic>
        <p:nvPicPr>
          <p:cNvPr id="4" name="Picture 3" descr="d:\temp\x10sctm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15193"/>
            <a:ext cx="7823200" cy="54738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1333500" y="2832100"/>
            <a:ext cx="6565900" cy="3403600"/>
          </a:xfrm>
          <a:custGeom>
            <a:avLst/>
            <a:gdLst>
              <a:gd name="connsiteX0" fmla="*/ 0 w 6565900"/>
              <a:gd name="connsiteY0" fmla="*/ 0 h 3403600"/>
              <a:gd name="connsiteX1" fmla="*/ 2336800 w 6565900"/>
              <a:gd name="connsiteY1" fmla="*/ 0 h 3403600"/>
              <a:gd name="connsiteX2" fmla="*/ 6565900 w 6565900"/>
              <a:gd name="connsiteY2" fmla="*/ 1358900 h 3403600"/>
              <a:gd name="connsiteX3" fmla="*/ 2298700 w 6565900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900" h="3403600">
                <a:moveTo>
                  <a:pt x="0" y="0"/>
                </a:moveTo>
                <a:lnTo>
                  <a:pt x="2336800" y="0"/>
                </a:lnTo>
                <a:lnTo>
                  <a:pt x="6565900" y="1358900"/>
                </a:lnTo>
                <a:lnTo>
                  <a:pt x="2298700" y="3403600"/>
                </a:lnTo>
              </a:path>
            </a:pathLst>
          </a:custGeom>
          <a:solidFill>
            <a:srgbClr val="D0CECE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d:\temp\x10sctmp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4213224"/>
            <a:ext cx="4244272" cy="2009775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94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Handwerk (als laatste stap)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Controleer aantal pagina’s is even (bij dubbelzijdig afdrukken). Zonodig toevoegen/weghalen</a:t>
            </a:r>
          </a:p>
          <a:p>
            <a:r>
              <a:rPr lang="en-US" smtClean="0"/>
              <a:t>Versie op titelblad en in bestandsnaam komen overeen (zeker na latere wijzigingen!)</a:t>
            </a:r>
          </a:p>
          <a:p>
            <a:r>
              <a:rPr lang="en-US" smtClean="0"/>
              <a:t>Bijlagen hebben vraag en figuur bij elkaar</a:t>
            </a:r>
          </a:p>
          <a:p>
            <a:r>
              <a:rPr lang="en-US" smtClean="0"/>
              <a:t>Footer tekst is correcte bestandsnaam</a:t>
            </a:r>
          </a:p>
          <a:p>
            <a:r>
              <a:rPr lang="en-US" smtClean="0"/>
              <a:t>Eventuele teveel aan blanko regels in antwoorden deel verminderen (of antwoorden op aparte pagina’s zetten)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 afloop…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Alle programmatuur, instructies (docs en video) online beschikbaar tot een week na Woudschoten</a:t>
            </a:r>
          </a:p>
          <a:p>
            <a:pPr lvl="1"/>
            <a:r>
              <a:rPr lang="en-US" smtClean="0"/>
              <a:t>geef even je email adres aan ons door zodat de link kan worden opgestuurd. Geen verdere spam/achtervolging hierna!</a:t>
            </a:r>
          </a:p>
          <a:p>
            <a:pPr lvl="2"/>
            <a:r>
              <a:rPr lang="en-US" smtClean="0"/>
              <a:t>na afloop workshop of eenmaal thuis per email. Adressen:</a:t>
            </a:r>
            <a:br>
              <a:rPr lang="en-US" smtClean="0"/>
            </a:br>
            <a:r>
              <a:rPr lang="en-US"/>
              <a:t>theo.de.klerk@gmx.com</a:t>
            </a:r>
            <a:br>
              <a:rPr lang="en-US"/>
            </a:br>
            <a:r>
              <a:rPr lang="en-US" smtClean="0"/>
              <a:t>jpbunschoten@kpnmail.nl</a:t>
            </a:r>
          </a:p>
          <a:p>
            <a:r>
              <a:rPr lang="en-US" smtClean="0"/>
              <a:t>Bij gebruik: share &amp; enjoy helpt iedereen snel verder</a:t>
            </a:r>
          </a:p>
          <a:p>
            <a:pPr lvl="1"/>
            <a:r>
              <a:rPr lang="en-US" smtClean="0"/>
              <a:t>gemeenschappelijk platform?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 Analyser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Werkt in MS Excel 2010 en later</a:t>
            </a:r>
          </a:p>
          <a:p>
            <a:r>
              <a:rPr lang="en-US" smtClean="0"/>
              <a:t>Geschreven in Excel’s programmeertaal VBA</a:t>
            </a:r>
          </a:p>
          <a:p>
            <a:r>
              <a:rPr lang="en-US" smtClean="0"/>
              <a:t>Is een Add-In in je eigen Excel worksheet</a:t>
            </a:r>
          </a:p>
          <a:p>
            <a:r>
              <a:rPr lang="en-US" smtClean="0"/>
              <a:t>Drie functies:</a:t>
            </a:r>
          </a:p>
          <a:p>
            <a:pPr lvl="1"/>
            <a:r>
              <a:rPr lang="en-US" smtClean="0"/>
              <a:t>Kan SE antwoorden inlezen (vraag/punten/RTTI) voor nieuwe punteninvoer</a:t>
            </a:r>
          </a:p>
          <a:p>
            <a:pPr lvl="1"/>
            <a:r>
              <a:rPr lang="en-US" smtClean="0"/>
              <a:t>Kan voor leerling behaalde punten analyseren</a:t>
            </a:r>
          </a:p>
          <a:p>
            <a:pPr lvl="1"/>
            <a:r>
              <a:rPr lang="en-US" smtClean="0"/>
              <a:t>Kan herhaald gebruikt worden op dezelfde cijfers</a:t>
            </a:r>
          </a:p>
          <a:p>
            <a:endParaRPr lang="en-GB"/>
          </a:p>
        </p:txBody>
      </p:sp>
      <p:pic>
        <p:nvPicPr>
          <p:cNvPr id="1026" name="Picture 2" descr="D:\Temp\x10sct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3" y="3325153"/>
            <a:ext cx="1309670" cy="5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Add-In installeren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&gt; Options &gt; Add-Ins &gt; Browse &gt; RTTI.xlam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1" y="2698230"/>
            <a:ext cx="8412195" cy="34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42" y="365126"/>
            <a:ext cx="8030608" cy="1325563"/>
          </a:xfrm>
        </p:spPr>
        <p:txBody>
          <a:bodyPr/>
          <a:lstStyle/>
          <a:p>
            <a:r>
              <a:rPr lang="en-US" smtClean="0"/>
              <a:t>Vraagtypes (zie ook werkgroep 26)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539"/>
            <a:ext cx="7886700" cy="4351338"/>
          </a:xfrm>
        </p:spPr>
        <p:txBody>
          <a:bodyPr/>
          <a:lstStyle/>
          <a:p>
            <a:r>
              <a:rPr lang="en-US" smtClean="0"/>
              <a:t>RTTI </a:t>
            </a:r>
          </a:p>
          <a:p>
            <a:pPr lvl="1"/>
            <a:r>
              <a:rPr lang="en-US" smtClean="0"/>
              <a:t>Reproductie</a:t>
            </a:r>
          </a:p>
          <a:p>
            <a:pPr lvl="1"/>
            <a:r>
              <a:rPr lang="en-US" smtClean="0"/>
              <a:t>T1 Toepassen in bekende situatie</a:t>
            </a:r>
          </a:p>
          <a:p>
            <a:pPr lvl="1"/>
            <a:r>
              <a:rPr lang="en-US" smtClean="0"/>
              <a:t>T2 Toepassen in nieuwe situatie</a:t>
            </a:r>
          </a:p>
          <a:p>
            <a:pPr lvl="1"/>
            <a:r>
              <a:rPr lang="en-US" smtClean="0"/>
              <a:t>Inzicht</a:t>
            </a:r>
          </a:p>
          <a:p>
            <a:r>
              <a:rPr lang="en-US" smtClean="0"/>
              <a:t>OBIT </a:t>
            </a:r>
          </a:p>
          <a:p>
            <a:pPr lvl="1"/>
            <a:r>
              <a:rPr lang="en-US" smtClean="0"/>
              <a:t>Onthouden  (oppervlakkig kennen)</a:t>
            </a:r>
          </a:p>
          <a:p>
            <a:pPr lvl="1"/>
            <a:r>
              <a:rPr lang="en-US" smtClean="0"/>
              <a:t>Begrijpen</a:t>
            </a:r>
          </a:p>
          <a:p>
            <a:pPr lvl="1"/>
            <a:r>
              <a:rPr lang="en-US" smtClean="0"/>
              <a:t>Integreren  (diepgaand kennen)</a:t>
            </a:r>
          </a:p>
          <a:p>
            <a:pPr lvl="1"/>
            <a:r>
              <a:rPr lang="en-US" smtClean="0"/>
              <a:t>Toepassen</a:t>
            </a:r>
          </a:p>
          <a:p>
            <a:r>
              <a:rPr lang="en-US" smtClean="0"/>
              <a:t>Iets anders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RTTI:  T2 versus examencijfer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12" y="1470352"/>
            <a:ext cx="6786381" cy="2837244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3888954"/>
            <a:ext cx="4119620" cy="2710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9470" y="5272612"/>
            <a:ext cx="382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T2 ligt vrijwel altijd onder examencijfer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emp\x10sctmp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" y="1399141"/>
            <a:ext cx="4719235" cy="28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emp\x10sctmp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62" y="3349837"/>
            <a:ext cx="5760483" cy="30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Nieuw proefwerkblad o.b.v. SE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395730" y="1881033"/>
            <a:ext cx="951329" cy="2007944"/>
          </a:xfrm>
          <a:custGeom>
            <a:avLst/>
            <a:gdLst>
              <a:gd name="connsiteX0" fmla="*/ 0 w 951329"/>
              <a:gd name="connsiteY0" fmla="*/ 13868 h 2007944"/>
              <a:gd name="connsiteX1" fmla="*/ 561860 w 951329"/>
              <a:gd name="connsiteY1" fmla="*/ 256239 h 2007944"/>
              <a:gd name="connsiteX2" fmla="*/ 947451 w 951329"/>
              <a:gd name="connsiteY2" fmla="*/ 1765550 h 2007944"/>
              <a:gd name="connsiteX3" fmla="*/ 727113 w 951329"/>
              <a:gd name="connsiteY3" fmla="*/ 1985887 h 20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29" h="2007944">
                <a:moveTo>
                  <a:pt x="0" y="13868"/>
                </a:moveTo>
                <a:cubicBezTo>
                  <a:pt x="201976" y="-10920"/>
                  <a:pt x="403952" y="-35708"/>
                  <a:pt x="561860" y="256239"/>
                </a:cubicBezTo>
                <a:cubicBezTo>
                  <a:pt x="719768" y="548186"/>
                  <a:pt x="919909" y="1477275"/>
                  <a:pt x="947451" y="1765550"/>
                </a:cubicBezTo>
                <a:cubicBezTo>
                  <a:pt x="974993" y="2053825"/>
                  <a:pt x="851053" y="2019856"/>
                  <a:pt x="727113" y="198588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77938" y="2258458"/>
            <a:ext cx="605927" cy="1762699"/>
          </a:xfrm>
          <a:custGeom>
            <a:avLst/>
            <a:gdLst>
              <a:gd name="connsiteX0" fmla="*/ 0 w 528809"/>
              <a:gd name="connsiteY0" fmla="*/ 0 h 1762699"/>
              <a:gd name="connsiteX1" fmla="*/ 88135 w 528809"/>
              <a:gd name="connsiteY1" fmla="*/ 925417 h 1762699"/>
              <a:gd name="connsiteX2" fmla="*/ 286438 w 528809"/>
              <a:gd name="connsiteY2" fmla="*/ 1487278 h 1762699"/>
              <a:gd name="connsiteX3" fmla="*/ 528809 w 528809"/>
              <a:gd name="connsiteY3" fmla="*/ 1762699 h 176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809" h="1762699">
                <a:moveTo>
                  <a:pt x="0" y="0"/>
                </a:moveTo>
                <a:cubicBezTo>
                  <a:pt x="20197" y="338768"/>
                  <a:pt x="40395" y="677537"/>
                  <a:pt x="88135" y="925417"/>
                </a:cubicBezTo>
                <a:cubicBezTo>
                  <a:pt x="135875" y="1173297"/>
                  <a:pt x="212992" y="1347731"/>
                  <a:pt x="286438" y="1487278"/>
                </a:cubicBezTo>
                <a:cubicBezTo>
                  <a:pt x="359884" y="1626825"/>
                  <a:pt x="444346" y="1694762"/>
                  <a:pt x="528809" y="17626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27113" y="2214390"/>
            <a:ext cx="4043191" cy="1509311"/>
          </a:xfrm>
          <a:custGeom>
            <a:avLst/>
            <a:gdLst>
              <a:gd name="connsiteX0" fmla="*/ 0 w 4043191"/>
              <a:gd name="connsiteY0" fmla="*/ 0 h 1509311"/>
              <a:gd name="connsiteX1" fmla="*/ 2489812 w 4043191"/>
              <a:gd name="connsiteY1" fmla="*/ 605928 h 1509311"/>
              <a:gd name="connsiteX2" fmla="*/ 3646584 w 4043191"/>
              <a:gd name="connsiteY2" fmla="*/ 1079653 h 1509311"/>
              <a:gd name="connsiteX3" fmla="*/ 4043191 w 4043191"/>
              <a:gd name="connsiteY3" fmla="*/ 1509311 h 1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191" h="1509311">
                <a:moveTo>
                  <a:pt x="0" y="0"/>
                </a:moveTo>
                <a:cubicBezTo>
                  <a:pt x="941024" y="212993"/>
                  <a:pt x="1882048" y="425986"/>
                  <a:pt x="2489812" y="605928"/>
                </a:cubicBezTo>
                <a:cubicBezTo>
                  <a:pt x="3097576" y="785870"/>
                  <a:pt x="3387688" y="929089"/>
                  <a:pt x="3646584" y="1079653"/>
                </a:cubicBezTo>
                <a:cubicBezTo>
                  <a:pt x="3905480" y="1230217"/>
                  <a:pt x="3974335" y="1369764"/>
                  <a:pt x="4043191" y="150931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D:\Temp\x10sctmp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44" y="623639"/>
            <a:ext cx="809219" cy="7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Temp\x10sctmp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" y="2225589"/>
            <a:ext cx="6667382" cy="35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Indeling cijferberekening sheet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26690" y="2743199"/>
            <a:ext cx="2659134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6690" y="2909887"/>
            <a:ext cx="2659135" cy="141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404" y="3677913"/>
            <a:ext cx="919277" cy="486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815138" y="1957388"/>
            <a:ext cx="1671637" cy="685800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rij met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categorieën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584811" y="1471613"/>
            <a:ext cx="1414462" cy="828675"/>
          </a:xfrm>
          <a:prstGeom prst="borderCallout2">
            <a:avLst>
              <a:gd name="adj1" fmla="val 18750"/>
              <a:gd name="adj2" fmla="val 120960"/>
              <a:gd name="adj3" fmla="val 18750"/>
              <a:gd name="adj4" fmla="val 135858"/>
              <a:gd name="adj5" fmla="val 180053"/>
              <a:gd name="adj6" fmla="val 258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rij met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maximum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punten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452688" y="4795837"/>
            <a:ext cx="1414462" cy="828675"/>
          </a:xfrm>
          <a:prstGeom prst="borderCallout2">
            <a:avLst>
              <a:gd name="adj1" fmla="val 18750"/>
              <a:gd name="adj2" fmla="val -6313"/>
              <a:gd name="adj3" fmla="val 18750"/>
              <a:gd name="adj4" fmla="val -22728"/>
              <a:gd name="adj5" fmla="val -100712"/>
              <a:gd name="adj6" fmla="val -67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kolom met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namen van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leerlingen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6690" y="3677912"/>
            <a:ext cx="2659135" cy="486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305550" y="4762499"/>
            <a:ext cx="1924049" cy="1423989"/>
          </a:xfrm>
          <a:prstGeom prst="borderCallout2">
            <a:avLst>
              <a:gd name="adj1" fmla="val 18750"/>
              <a:gd name="adj2" fmla="val -6313"/>
              <a:gd name="adj3" fmla="val 18750"/>
              <a:gd name="adj4" fmla="val -22728"/>
              <a:gd name="adj5" fmla="val -69809"/>
              <a:gd name="adj6" fmla="val -458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rijen met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resultaten van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leerlingen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(vindt Analyser </a:t>
            </a:r>
          </a:p>
          <a:p>
            <a:pPr algn="ctr"/>
            <a:r>
              <a:rPr lang="en-US" smtClean="0">
                <a:solidFill>
                  <a:prstClr val="black"/>
                </a:solidFill>
              </a:rPr>
              <a:t>vanzelf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Temp\x10sctmp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8636" r="18277" b="43037"/>
          <a:stretch/>
        </p:blipFill>
        <p:spPr bwMode="auto">
          <a:xfrm>
            <a:off x="4091558" y="3010611"/>
            <a:ext cx="4962131" cy="17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 ranges worden gevraagd</a:t>
            </a:r>
            <a:endParaRPr lang="en-GB"/>
          </a:p>
        </p:txBody>
      </p:sp>
      <p:pic>
        <p:nvPicPr>
          <p:cNvPr id="4" name="Picture 3" descr="D:\temp\x10sctmp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2604"/>
            <a:ext cx="3975100" cy="3643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3003" y="3238500"/>
            <a:ext cx="1430686" cy="1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08400" y="3307644"/>
            <a:ext cx="3922889" cy="197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3003" y="3384592"/>
            <a:ext cx="1441975" cy="13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08400" y="4207963"/>
            <a:ext cx="496379" cy="1745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708400" y="3453363"/>
            <a:ext cx="3914603" cy="29599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05858" y="4168406"/>
            <a:ext cx="851564" cy="478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D:\Temp\x10sctmp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42" y="593640"/>
            <a:ext cx="904722" cy="8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Analyser resultaat</a:t>
            </a:r>
            <a:endParaRPr lang="en-GB"/>
          </a:p>
        </p:txBody>
      </p:sp>
      <p:pic>
        <p:nvPicPr>
          <p:cNvPr id="4" name="Picture 3" descr="d:\temp\x10sctmp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" y="1561147"/>
            <a:ext cx="8662319" cy="64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temp\x10sctmp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" y="3230244"/>
            <a:ext cx="8267409" cy="2129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381000" y="2184400"/>
            <a:ext cx="7810500" cy="1333500"/>
          </a:xfrm>
          <a:custGeom>
            <a:avLst/>
            <a:gdLst>
              <a:gd name="connsiteX0" fmla="*/ 0 w 7810500"/>
              <a:gd name="connsiteY0" fmla="*/ 0 h 1333500"/>
              <a:gd name="connsiteX1" fmla="*/ 2590800 w 7810500"/>
              <a:gd name="connsiteY1" fmla="*/ 12700 h 1333500"/>
              <a:gd name="connsiteX2" fmla="*/ 7810500 w 7810500"/>
              <a:gd name="connsiteY2" fmla="*/ 1308100 h 1333500"/>
              <a:gd name="connsiteX3" fmla="*/ 419100 w 7810500"/>
              <a:gd name="connsiteY3" fmla="*/ 1333500 h 1333500"/>
              <a:gd name="connsiteX4" fmla="*/ 393700 w 7810500"/>
              <a:gd name="connsiteY4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1333500">
                <a:moveTo>
                  <a:pt x="0" y="0"/>
                </a:moveTo>
                <a:lnTo>
                  <a:pt x="2590800" y="12700"/>
                </a:lnTo>
                <a:lnTo>
                  <a:pt x="7810500" y="1308100"/>
                </a:lnTo>
                <a:lnTo>
                  <a:pt x="419100" y="1333500"/>
                </a:lnTo>
                <a:lnTo>
                  <a:pt x="393700" y="133350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700" y="5600700"/>
            <a:ext cx="399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</a:rPr>
              <a:t>absolute aantallen punten per categorie</a:t>
            </a:r>
            <a:endParaRPr lang="en-GB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Analyser resultaat</a:t>
            </a:r>
            <a:endParaRPr lang="en-GB"/>
          </a:p>
        </p:txBody>
      </p:sp>
      <p:pic>
        <p:nvPicPr>
          <p:cNvPr id="4" name="Picture 3" descr="d:\temp\x10sctmp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" y="1561147"/>
            <a:ext cx="8662319" cy="64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temp\x10sctmp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1" y="3797300"/>
            <a:ext cx="7512755" cy="1782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1041400" y="2171700"/>
            <a:ext cx="6858000" cy="1778000"/>
          </a:xfrm>
          <a:custGeom>
            <a:avLst/>
            <a:gdLst>
              <a:gd name="connsiteX0" fmla="*/ 2349500 w 6858000"/>
              <a:gd name="connsiteY0" fmla="*/ 12700 h 1778000"/>
              <a:gd name="connsiteX1" fmla="*/ 0 w 6858000"/>
              <a:gd name="connsiteY1" fmla="*/ 1752600 h 1778000"/>
              <a:gd name="connsiteX2" fmla="*/ 6858000 w 6858000"/>
              <a:gd name="connsiteY2" fmla="*/ 1778000 h 1778000"/>
              <a:gd name="connsiteX3" fmla="*/ 4787900 w 6858000"/>
              <a:gd name="connsiteY3" fmla="*/ 0 h 1778000"/>
              <a:gd name="connsiteX4" fmla="*/ 4787900 w 6858000"/>
              <a:gd name="connsiteY4" fmla="*/ 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78000">
                <a:moveTo>
                  <a:pt x="2349500" y="12700"/>
                </a:moveTo>
                <a:lnTo>
                  <a:pt x="0" y="1752600"/>
                </a:lnTo>
                <a:lnTo>
                  <a:pt x="6858000" y="1778000"/>
                </a:lnTo>
                <a:lnTo>
                  <a:pt x="4787900" y="0"/>
                </a:lnTo>
                <a:lnTo>
                  <a:pt x="478790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700" y="5600700"/>
            <a:ext cx="492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</a:rPr>
              <a:t>relatieve punten per categorie + column sparkline</a:t>
            </a:r>
            <a:endParaRPr lang="en-GB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Analyser resultaat</a:t>
            </a:r>
            <a:endParaRPr lang="en-GB"/>
          </a:p>
        </p:txBody>
      </p:sp>
      <p:pic>
        <p:nvPicPr>
          <p:cNvPr id="4" name="Picture 3" descr="d:\temp\x10sctmp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" y="1561147"/>
            <a:ext cx="8662319" cy="64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emp\x10sctmp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6" y="3594100"/>
            <a:ext cx="7753935" cy="1620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889000" y="2146300"/>
            <a:ext cx="8026400" cy="1536700"/>
          </a:xfrm>
          <a:custGeom>
            <a:avLst/>
            <a:gdLst>
              <a:gd name="connsiteX0" fmla="*/ 5346700 w 8026400"/>
              <a:gd name="connsiteY0" fmla="*/ 38100 h 1536700"/>
              <a:gd name="connsiteX1" fmla="*/ 0 w 8026400"/>
              <a:gd name="connsiteY1" fmla="*/ 1511300 h 1536700"/>
              <a:gd name="connsiteX2" fmla="*/ 7150100 w 8026400"/>
              <a:gd name="connsiteY2" fmla="*/ 1536700 h 1536700"/>
              <a:gd name="connsiteX3" fmla="*/ 8026400 w 8026400"/>
              <a:gd name="connsiteY3" fmla="*/ 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1536700">
                <a:moveTo>
                  <a:pt x="5346700" y="38100"/>
                </a:moveTo>
                <a:lnTo>
                  <a:pt x="0" y="1511300"/>
                </a:lnTo>
                <a:lnTo>
                  <a:pt x="7150100" y="1536700"/>
                </a:lnTo>
                <a:lnTo>
                  <a:pt x="802640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700" y="5600700"/>
            <a:ext cx="553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</a:rPr>
              <a:t>(on)voldoende punten per categorie + win/loss sparkline</a:t>
            </a:r>
          </a:p>
          <a:p>
            <a:pPr algn="ctr"/>
            <a:r>
              <a:rPr lang="en-US" b="1" smtClean="0">
                <a:solidFill>
                  <a:prstClr val="black"/>
                </a:solidFill>
              </a:rPr>
              <a:t>(=relatief – 55%)</a:t>
            </a:r>
            <a:endParaRPr lang="en-GB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21" y="962038"/>
            <a:ext cx="5651653" cy="548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4" y="1482869"/>
            <a:ext cx="1671337" cy="1724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417" y="2412706"/>
            <a:ext cx="188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 opgaven maken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9" y="387350"/>
            <a:ext cx="2080302" cy="90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9545" y="1437046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2. proefwerk samenstellen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263783"/>
            <a:ext cx="1943100" cy="1289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8204" y="3551610"/>
            <a:ext cx="256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3. nakijkwerk produceren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52" y="4484464"/>
            <a:ext cx="1610895" cy="1605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426" y="5130230"/>
            <a:ext cx="12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4. nakijken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92" y="5401987"/>
            <a:ext cx="1496559" cy="1496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9926" y="5020519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5. cijfer bepalen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" y="4493579"/>
            <a:ext cx="1446354" cy="1423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7950" y="4627042"/>
            <a:ext cx="179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6. wat gaat goed,</a:t>
            </a:r>
          </a:p>
          <a:p>
            <a:r>
              <a:rPr lang="en-US" smtClean="0"/>
              <a:t>wat kan beter?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Totaliser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Toont “radar” diagrammen over alle proefwerken die apart zijn geanalyseerd.</a:t>
            </a:r>
          </a:p>
          <a:p>
            <a:r>
              <a:rPr lang="en-US" smtClean="0"/>
              <a:t>Vergelijk in RTTI prestatie </a:t>
            </a:r>
          </a:p>
          <a:p>
            <a:pPr lvl="1"/>
            <a:r>
              <a:rPr lang="en-US" smtClean="0"/>
              <a:t>per leerling</a:t>
            </a:r>
          </a:p>
          <a:p>
            <a:pPr lvl="1"/>
            <a:r>
              <a:rPr lang="en-US" smtClean="0"/>
              <a:t>t.o.v. de klas</a:t>
            </a:r>
          </a:p>
          <a:p>
            <a:pPr lvl="1"/>
            <a:r>
              <a:rPr lang="en-US" smtClean="0"/>
              <a:t>de 55% (net voldoende) grens</a:t>
            </a:r>
          </a:p>
          <a:p>
            <a:pPr lvl="1"/>
            <a:endParaRPr lang="en-US"/>
          </a:p>
        </p:txBody>
      </p:sp>
      <p:pic>
        <p:nvPicPr>
          <p:cNvPr id="2050" name="Picture 2" descr="D:\Temp\x10sctmp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2" y="481799"/>
            <a:ext cx="1001198" cy="10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emp\x10sctmp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7" y="4804283"/>
            <a:ext cx="8681292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Totaliser</a:t>
            </a:r>
            <a:endParaRPr lang="en-US"/>
          </a:p>
        </p:txBody>
      </p:sp>
      <p:pic>
        <p:nvPicPr>
          <p:cNvPr id="3074" name="Picture 2" descr="D:\Temp\x10sctmp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01" y="1607353"/>
            <a:ext cx="3343969" cy="1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emp\x10sctmp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43" y="3714655"/>
            <a:ext cx="4728843" cy="2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Temp\x10sctmp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7" y="1607353"/>
            <a:ext cx="3299685" cy="1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Klachten, suggesties…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 SE generator/Excel Analyser is “liefdewerk oud papier” zoals het meeste meerwerk in onderwijsland</a:t>
            </a:r>
          </a:p>
          <a:p>
            <a:r>
              <a:rPr lang="en-US" smtClean="0"/>
              <a:t>Klachten (bugs) en suggesties worden behandeld afhankelijk van beschikbare tijd en motivatie</a:t>
            </a:r>
          </a:p>
          <a:p>
            <a:endParaRPr lang="en-US"/>
          </a:p>
          <a:p>
            <a:r>
              <a:rPr lang="en-US"/>
              <a:t>Email aan</a:t>
            </a:r>
            <a:br>
              <a:rPr lang="en-US"/>
            </a:br>
            <a:r>
              <a:rPr lang="en-US"/>
              <a:t>theo.de.klerk@gmx.com</a:t>
            </a:r>
            <a:br>
              <a:rPr lang="en-US"/>
            </a:br>
            <a:r>
              <a:rPr lang="en-US"/>
              <a:t>jpbunschoten@kpnmail.nl</a:t>
            </a:r>
          </a:p>
        </p:txBody>
      </p:sp>
    </p:spTree>
    <p:extLst>
      <p:ext uri="{BB962C8B-B14F-4D97-AF65-F5344CB8AC3E}">
        <p14:creationId xmlns:p14="http://schemas.microsoft.com/office/powerpoint/2010/main" val="223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21" y="962038"/>
            <a:ext cx="5651653" cy="548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4" y="1482869"/>
            <a:ext cx="1671337" cy="1724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417" y="2412706"/>
            <a:ext cx="188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 opgaven maken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9" y="387350"/>
            <a:ext cx="2080302" cy="90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9545" y="1437046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2. proefwerk samenstellen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263783"/>
            <a:ext cx="1943100" cy="1289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8204" y="3551610"/>
            <a:ext cx="256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3. nakijkwerk produceren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52" y="4484464"/>
            <a:ext cx="1610895" cy="1605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426" y="5130230"/>
            <a:ext cx="12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4. nakijken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92" y="5401987"/>
            <a:ext cx="1496559" cy="1496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9926" y="5020519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5. cijfer bepalen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" y="4493579"/>
            <a:ext cx="1446354" cy="1423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7950" y="4627042"/>
            <a:ext cx="179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6. wat gaat goed,</a:t>
            </a:r>
          </a:p>
          <a:p>
            <a:r>
              <a:rPr lang="en-US" smtClean="0"/>
              <a:t>wat kan beter?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56" y="1567807"/>
            <a:ext cx="2265094" cy="1402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1623" y="3007183"/>
            <a:ext cx="207595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SE Opgave Template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1" y="40658"/>
            <a:ext cx="1765720" cy="17657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91533" y="715029"/>
            <a:ext cx="14146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SE Generator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0" y="5339277"/>
            <a:ext cx="1839139" cy="1470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000" y="6325143"/>
            <a:ext cx="15158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Excel Analyser</a:t>
            </a:r>
            <a:endParaRPr lang="en-US"/>
          </a:p>
        </p:txBody>
      </p:sp>
      <p:pic>
        <p:nvPicPr>
          <p:cNvPr id="1026" name="Picture 2" descr="D:\Temp\x10sctmp1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" y="5205185"/>
            <a:ext cx="1841899" cy="10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61704" y="6105188"/>
            <a:ext cx="15158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Excel Analyser</a:t>
            </a: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497648">
            <a:off x="6311841" y="1051167"/>
            <a:ext cx="357828" cy="4650697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zijn niet de enige…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smtClean="0">
                <a:solidFill>
                  <a:srgbClr val="FF0000"/>
                </a:solidFill>
              </a:rPr>
              <a:t>SE Generator (workshop 7)</a:t>
            </a:r>
          </a:p>
          <a:p>
            <a:r>
              <a:rPr lang="en-US" sz="1800" smtClean="0"/>
              <a:t>“Organisch” gegroeid. Non-intrusive. Geen IT-afdeling betrokkenheid</a:t>
            </a:r>
          </a:p>
          <a:p>
            <a:r>
              <a:rPr lang="en-US" sz="1800" smtClean="0"/>
              <a:t>Focus op werkwijze docent</a:t>
            </a:r>
            <a:endParaRPr lang="en-US" sz="1800"/>
          </a:p>
          <a:p>
            <a:r>
              <a:rPr lang="en-US" sz="1800" smtClean="0"/>
              <a:t>2 </a:t>
            </a:r>
            <a:r>
              <a:rPr lang="en-US" sz="1800"/>
              <a:t>programma’s: MS Word en </a:t>
            </a:r>
            <a:r>
              <a:rPr lang="en-US" sz="1800" smtClean="0"/>
              <a:t>Excel – </a:t>
            </a:r>
            <a:r>
              <a:rPr lang="en-US" sz="1800"/>
              <a:t>de dagelijkse tools van de doorsnee docent zonder Windhoos hekel</a:t>
            </a:r>
          </a:p>
          <a:p>
            <a:r>
              <a:rPr lang="en-US" sz="1800" smtClean="0"/>
              <a:t>RTTI/OBIT indicatie</a:t>
            </a:r>
          </a:p>
          <a:p>
            <a:r>
              <a:rPr lang="en-US" sz="1800" smtClean="0"/>
              <a:t>Decentraal: overal beschikbaar waar Word/Excel draait. Individueel of samen werken. Software in elk bestand</a:t>
            </a:r>
            <a:r>
              <a:rPr lang="en-US" sz="1800"/>
              <a:t>.</a:t>
            </a:r>
            <a:endParaRPr lang="en-US" sz="1800" smtClean="0"/>
          </a:p>
          <a:p>
            <a:r>
              <a:rPr lang="en-US" sz="1800" smtClean="0"/>
              <a:t>Klas centraal (per jaar)</a:t>
            </a:r>
          </a:p>
          <a:p>
            <a:r>
              <a:rPr lang="en-US" sz="1800" smtClean="0"/>
              <a:t>Rapportages op verzoek (Word)</a:t>
            </a:r>
            <a:endParaRPr lang="en-US" sz="180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smtClean="0">
                <a:solidFill>
                  <a:srgbClr val="FF0000"/>
                </a:solidFill>
              </a:rPr>
              <a:t>Toets base  (workshop 60) </a:t>
            </a:r>
            <a:r>
              <a:rPr lang="en-US" sz="1800" u="sng">
                <a:hlinkClick r:id="rId2"/>
              </a:rPr>
              <a:t>connetic.eu</a:t>
            </a:r>
            <a:r>
              <a:rPr lang="en-US" sz="1800"/>
              <a:t> </a:t>
            </a:r>
            <a:endParaRPr lang="en-US" sz="1800" smtClean="0">
              <a:solidFill>
                <a:srgbClr val="FF0000"/>
              </a:solidFill>
            </a:endParaRPr>
          </a:p>
          <a:p>
            <a:r>
              <a:rPr lang="en-US" sz="1800" smtClean="0"/>
              <a:t>Specifiek ontworpen omgeving in Windows, proprietary systeem</a:t>
            </a:r>
          </a:p>
          <a:p>
            <a:r>
              <a:rPr lang="en-US" sz="1800" smtClean="0"/>
              <a:t>Focus of taxonomie en kwaliteit van de vragen (gesplitst in delen in te voeren)</a:t>
            </a:r>
          </a:p>
          <a:p>
            <a:r>
              <a:rPr lang="en-US" sz="1800" smtClean="0"/>
              <a:t>1 proprietary programma voor vragen, antwoorden, taxonomie, scores, rapportages</a:t>
            </a:r>
          </a:p>
          <a:p>
            <a:r>
              <a:rPr lang="en-US" sz="1800" smtClean="0"/>
              <a:t>RTTI/OBIT indicatie</a:t>
            </a:r>
          </a:p>
          <a:p>
            <a:r>
              <a:rPr lang="en-US" sz="1800" smtClean="0"/>
              <a:t>Centraal: toegang tot de omgeving nodig</a:t>
            </a:r>
          </a:p>
          <a:p>
            <a:r>
              <a:rPr lang="en-US" sz="1800" smtClean="0"/>
              <a:t>Leerling centraal (door de jaren heen)</a:t>
            </a:r>
          </a:p>
          <a:p>
            <a:r>
              <a:rPr lang="en-US" sz="1800" smtClean="0"/>
              <a:t>Rapportage per leerling in pdf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59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/ Upgrade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4231" y="2159306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094" y="2159306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V2.4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4231" y="1773716"/>
            <a:ext cx="1377109" cy="26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Toets tekst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4540" y="1916935"/>
            <a:ext cx="336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Update:  zelfde tekst, andere</a:t>
            </a:r>
          </a:p>
          <a:p>
            <a:r>
              <a:rPr lang="en-US" smtClean="0"/>
              <a:t>VBA software in het bestand</a:t>
            </a:r>
          </a:p>
          <a:p>
            <a:r>
              <a:rPr lang="en-US" smtClean="0"/>
              <a:t>Copy/Paste naar nieuwe template</a:t>
            </a:r>
          </a:p>
          <a:p>
            <a:r>
              <a:rPr lang="en-US" smtClean="0"/>
              <a:t>van de inhoud volstaat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4231" y="4471012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V2.1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31" y="4085422"/>
            <a:ext cx="1377109" cy="26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Toets tekst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8" y="3240111"/>
            <a:ext cx="1690619" cy="1690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1707" y="4958375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converter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69936" y="4471012"/>
            <a:ext cx="1377109" cy="6720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</a:t>
            </a:r>
          </a:p>
          <a:p>
            <a:pPr algn="ctr"/>
            <a:r>
              <a:rPr lang="en-US" smtClean="0"/>
              <a:t>V3.2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946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19705 -0.001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/ Upgrade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4231" y="2159306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094" y="2159306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V2.4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5092" y="1762874"/>
            <a:ext cx="1377109" cy="26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Toets tekst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4231" y="4471012"/>
            <a:ext cx="137710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V2.1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9936" y="4471012"/>
            <a:ext cx="1377109" cy="6720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VBA code </a:t>
            </a:r>
          </a:p>
          <a:p>
            <a:pPr algn="ctr"/>
            <a:r>
              <a:rPr lang="en-US" smtClean="0"/>
              <a:t>V3.2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65091" y="4085420"/>
            <a:ext cx="1377109" cy="2644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Toets tekst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1707" y="4958375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converter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69936" y="5435922"/>
            <a:ext cx="4613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Upgrade:  tekst en VBA sorftware</a:t>
            </a:r>
          </a:p>
          <a:p>
            <a:r>
              <a:rPr lang="en-US" smtClean="0"/>
              <a:t>moeten worden geconverteerd.</a:t>
            </a:r>
          </a:p>
          <a:p>
            <a:r>
              <a:rPr lang="en-US" smtClean="0"/>
              <a:t>Oude bestand soms niet “upwards compatible”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8" y="3240111"/>
            <a:ext cx="1690619" cy="16906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69936" y="1762812"/>
            <a:ext cx="336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Update:  zelfde tekst, andere</a:t>
            </a:r>
          </a:p>
          <a:p>
            <a:r>
              <a:rPr lang="en-US" smtClean="0"/>
              <a:t>VBA software in het bestand</a:t>
            </a:r>
          </a:p>
          <a:p>
            <a:r>
              <a:rPr lang="en-US" smtClean="0"/>
              <a:t>Copy/Paste naar nieuwe template</a:t>
            </a:r>
          </a:p>
          <a:p>
            <a:r>
              <a:rPr lang="en-US" smtClean="0"/>
              <a:t>van de inhoud volstaat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533 L 0.20816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 generator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169"/>
            <a:ext cx="7886700" cy="4351338"/>
          </a:xfrm>
        </p:spPr>
        <p:txBody>
          <a:bodyPr/>
          <a:lstStyle/>
          <a:p>
            <a:r>
              <a:rPr lang="en-US" smtClean="0"/>
              <a:t>Werkt in MS Word 2010 en later</a:t>
            </a:r>
          </a:p>
          <a:p>
            <a:r>
              <a:rPr lang="en-US" smtClean="0"/>
              <a:t>Geheel gemaakt in Word’s programmeertaal VBA</a:t>
            </a:r>
          </a:p>
          <a:p>
            <a:r>
              <a:rPr lang="en-US" smtClean="0"/>
              <a:t>Bestaat uit 2 delen:</a:t>
            </a:r>
          </a:p>
          <a:p>
            <a:pPr lvl="1"/>
            <a:r>
              <a:rPr lang="en-US" smtClean="0"/>
              <a:t>de generator zelf </a:t>
            </a:r>
          </a:p>
          <a:p>
            <a:pPr lvl="1"/>
            <a:r>
              <a:rPr lang="en-US" smtClean="0"/>
              <a:t>de vele losse opgavebestanden</a:t>
            </a:r>
          </a:p>
          <a:p>
            <a:r>
              <a:rPr lang="en-US" smtClean="0"/>
              <a:t>Vertrouwt op bepaald formaat van opgavebestand en de “bookmarks” erin</a:t>
            </a:r>
          </a:p>
          <a:p>
            <a:r>
              <a:rPr lang="en-US" smtClean="0"/>
              <a:t>Kan herhaald gebruikt worden voor hetzelfde SE: toevoegen / hernummeren / voorblad wijzigen /</a:t>
            </a:r>
            <a:br>
              <a:rPr lang="en-US" smtClean="0"/>
            </a:br>
            <a:r>
              <a:rPr lang="en-US" smtClean="0"/>
              <a:t>formaat standaardiseren / Word elementen tonen</a:t>
            </a:r>
            <a:endParaRPr lang="en-GB"/>
          </a:p>
        </p:txBody>
      </p:sp>
      <p:pic>
        <p:nvPicPr>
          <p:cNvPr id="4098" name="Picture 2" descr="D:\Temp\x10sctmp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82" y="5967354"/>
            <a:ext cx="3657478" cy="6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 Generator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3400" y="3619500"/>
            <a:ext cx="1155700" cy="39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generator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36600" y="5105400"/>
            <a:ext cx="1181100" cy="774700"/>
            <a:chOff x="2819400" y="5143500"/>
            <a:chExt cx="1181100" cy="774700"/>
          </a:xfrm>
        </p:grpSpPr>
        <p:sp>
          <p:nvSpPr>
            <p:cNvPr id="4" name="Rectangle 3"/>
            <p:cNvSpPr/>
            <p:nvPr/>
          </p:nvSpPr>
          <p:spPr>
            <a:xfrm>
              <a:off x="2819400" y="5143500"/>
              <a:ext cx="1181100" cy="25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opgave</a:t>
              </a: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5397500"/>
              <a:ext cx="1181100" cy="2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bijlage</a:t>
              </a: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5664200"/>
              <a:ext cx="1181100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antwoord</a:t>
              </a:r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9000" y="5257800"/>
            <a:ext cx="1181100" cy="774700"/>
            <a:chOff x="2819400" y="5143500"/>
            <a:chExt cx="1181100" cy="774700"/>
          </a:xfrm>
        </p:grpSpPr>
        <p:sp>
          <p:nvSpPr>
            <p:cNvPr id="9" name="Rectangle 8"/>
            <p:cNvSpPr/>
            <p:nvPr/>
          </p:nvSpPr>
          <p:spPr>
            <a:xfrm>
              <a:off x="2819400" y="5143500"/>
              <a:ext cx="1181100" cy="25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opgave</a:t>
              </a: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5397500"/>
              <a:ext cx="1181100" cy="2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bijlage</a:t>
              </a: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9400" y="5664200"/>
              <a:ext cx="1181100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antwoord</a:t>
              </a:r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1400" y="5410200"/>
            <a:ext cx="1181100" cy="774700"/>
            <a:chOff x="2819400" y="5143500"/>
            <a:chExt cx="1181100" cy="774700"/>
          </a:xfrm>
        </p:grpSpPr>
        <p:sp>
          <p:nvSpPr>
            <p:cNvPr id="13" name="Rectangle 12"/>
            <p:cNvSpPr/>
            <p:nvPr/>
          </p:nvSpPr>
          <p:spPr>
            <a:xfrm>
              <a:off x="2819400" y="5143500"/>
              <a:ext cx="1181100" cy="25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opgave</a:t>
              </a: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5397500"/>
              <a:ext cx="1181100" cy="2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bijlage</a:t>
              </a:r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400" y="5664200"/>
              <a:ext cx="1181100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antwoord</a:t>
              </a:r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3800" y="5562600"/>
            <a:ext cx="1181100" cy="774700"/>
            <a:chOff x="2819400" y="5143500"/>
            <a:chExt cx="1181100" cy="774700"/>
          </a:xfrm>
        </p:grpSpPr>
        <p:sp>
          <p:nvSpPr>
            <p:cNvPr id="17" name="Rectangle 16"/>
            <p:cNvSpPr/>
            <p:nvPr/>
          </p:nvSpPr>
          <p:spPr>
            <a:xfrm>
              <a:off x="2819400" y="5143500"/>
              <a:ext cx="1181100" cy="25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opgave</a:t>
              </a:r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5397500"/>
              <a:ext cx="1181100" cy="2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bijlage</a:t>
              </a:r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9400" y="5664200"/>
              <a:ext cx="1181100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antwoord</a:t>
              </a:r>
              <a:endParaRPr lang="en-GB"/>
            </a:p>
          </p:txBody>
        </p:sp>
      </p:grpSp>
      <p:sp>
        <p:nvSpPr>
          <p:cNvPr id="21" name="Down Arrow 20"/>
          <p:cNvSpPr/>
          <p:nvPr/>
        </p:nvSpPr>
        <p:spPr>
          <a:xfrm rot="10800000">
            <a:off x="863600" y="4318000"/>
            <a:ext cx="622300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ent Arrow 21"/>
          <p:cNvSpPr/>
          <p:nvPr/>
        </p:nvSpPr>
        <p:spPr>
          <a:xfrm>
            <a:off x="1054100" y="2120900"/>
            <a:ext cx="1587500" cy="1206500"/>
          </a:xfrm>
          <a:prstGeom prst="bentArrow">
            <a:avLst>
              <a:gd name="adj1" fmla="val 25000"/>
              <a:gd name="adj2" fmla="val 50000"/>
              <a:gd name="adj3" fmla="val 4038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0200" y="19939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857500" y="28321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857500" y="36703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0200" y="22733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0200" y="25527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857500" y="31115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857500" y="33909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57500" y="39370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857500" y="42037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870200" y="4483100"/>
            <a:ext cx="1168400" cy="39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generator</a:t>
            </a:r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2832100" y="5651500"/>
            <a:ext cx="1181100" cy="774700"/>
            <a:chOff x="2819400" y="5143500"/>
            <a:chExt cx="1181100" cy="774700"/>
          </a:xfrm>
        </p:grpSpPr>
        <p:sp>
          <p:nvSpPr>
            <p:cNvPr id="39" name="Rectangle 38"/>
            <p:cNvSpPr/>
            <p:nvPr/>
          </p:nvSpPr>
          <p:spPr>
            <a:xfrm>
              <a:off x="2819400" y="5143500"/>
              <a:ext cx="1181100" cy="254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opgave</a:t>
              </a:r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5397500"/>
              <a:ext cx="1181100" cy="254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bijlage</a:t>
              </a: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19400" y="5664200"/>
              <a:ext cx="1181100" cy="2540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antwoord</a:t>
              </a:r>
              <a:endParaRPr lang="en-GB"/>
            </a:p>
          </p:txBody>
        </p:sp>
      </p:grpSp>
      <p:sp>
        <p:nvSpPr>
          <p:cNvPr id="42" name="Down Arrow 41"/>
          <p:cNvSpPr/>
          <p:nvPr/>
        </p:nvSpPr>
        <p:spPr>
          <a:xfrm rot="10800000">
            <a:off x="3098800" y="5003800"/>
            <a:ext cx="622300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613400" y="19558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600700" y="27940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600700" y="36322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613400" y="22352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00700" y="30734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600700" y="38989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613400" y="4445000"/>
            <a:ext cx="1168400" cy="39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generator</a:t>
            </a:r>
            <a:endParaRPr lang="en-GB"/>
          </a:p>
        </p:txBody>
      </p:sp>
      <p:sp>
        <p:nvSpPr>
          <p:cNvPr id="53" name="Right Arrow 52"/>
          <p:cNvSpPr/>
          <p:nvPr/>
        </p:nvSpPr>
        <p:spPr>
          <a:xfrm>
            <a:off x="4597400" y="2908300"/>
            <a:ext cx="762000" cy="59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613400" y="2514600"/>
            <a:ext cx="1181100" cy="25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600700" y="3352800"/>
            <a:ext cx="1181100" cy="254000"/>
          </a:xfrm>
          <a:prstGeom prst="rect">
            <a:avLst/>
          </a:prstGeom>
          <a:solidFill>
            <a:srgbClr val="FF33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600700" y="4178300"/>
            <a:ext cx="1181100" cy="254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975100" y="18288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49700" y="26924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2400" y="35179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721600" y="19558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7708900" y="27940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708900" y="36322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7721600" y="2235200"/>
            <a:ext cx="1181100" cy="25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708900" y="3073400"/>
            <a:ext cx="1181100" cy="2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708900" y="3898900"/>
            <a:ext cx="1181100" cy="2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721600" y="2514600"/>
            <a:ext cx="1181100" cy="25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opgave</a:t>
            </a:r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708900" y="3352800"/>
            <a:ext cx="1181100" cy="254000"/>
          </a:xfrm>
          <a:prstGeom prst="rect">
            <a:avLst/>
          </a:prstGeom>
          <a:solidFill>
            <a:srgbClr val="FF33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bijlage</a:t>
            </a:r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708900" y="4178300"/>
            <a:ext cx="1181100" cy="254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antwoord</a:t>
            </a:r>
            <a:endParaRPr lang="en-GB"/>
          </a:p>
        </p:txBody>
      </p:sp>
      <p:sp>
        <p:nvSpPr>
          <p:cNvPr id="80" name="Right Arrow 79"/>
          <p:cNvSpPr/>
          <p:nvPr/>
        </p:nvSpPr>
        <p:spPr>
          <a:xfrm>
            <a:off x="6908800" y="2870200"/>
            <a:ext cx="762000" cy="59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778500" y="49149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.docm</a:t>
            </a:r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3098800" y="63881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.docm</a:t>
            </a:r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1346200" y="63627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.docm</a:t>
            </a:r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7924800" y="4470400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.docx</a:t>
            </a:r>
          </a:p>
          <a:p>
            <a:r>
              <a:rPr lang="en-US" smtClean="0"/>
              <a:t>of</a:t>
            </a:r>
          </a:p>
          <a:p>
            <a:r>
              <a:rPr lang="en-US" smtClean="0"/>
              <a:t>.pdf</a:t>
            </a:r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62000" y="39370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.docm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964</Words>
  <Application>Microsoft Office PowerPoint</Application>
  <PresentationFormat>On-screen Show (4:3)</PresentationFormat>
  <Paragraphs>284</Paragraphs>
  <Slides>32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SE generator Word Analyser Excel </vt:lpstr>
      <vt:lpstr>Na afloop…</vt:lpstr>
      <vt:lpstr>Workflow</vt:lpstr>
      <vt:lpstr>Workflow</vt:lpstr>
      <vt:lpstr>We zijn niet de enige…</vt:lpstr>
      <vt:lpstr>Update / Upgrade</vt:lpstr>
      <vt:lpstr>Update / Upgrade</vt:lpstr>
      <vt:lpstr>SE generator</vt:lpstr>
      <vt:lpstr>SE Generator</vt:lpstr>
      <vt:lpstr>Opgavebestand</vt:lpstr>
      <vt:lpstr>Opgavebestand - opgave</vt:lpstr>
      <vt:lpstr>Opgavebestand - antwoord</vt:lpstr>
      <vt:lpstr>Opgavedeel</vt:lpstr>
      <vt:lpstr>Bijlagedeel</vt:lpstr>
      <vt:lpstr>Antwoorddeel</vt:lpstr>
      <vt:lpstr>Eindresultaat</vt:lpstr>
      <vt:lpstr>Eindresultaat</vt:lpstr>
      <vt:lpstr>Eindresultaat</vt:lpstr>
      <vt:lpstr>Handwerk (als laatste stap)</vt:lpstr>
      <vt:lpstr>SE Analyser</vt:lpstr>
      <vt:lpstr>Add-In installeren</vt:lpstr>
      <vt:lpstr>Vraagtypes (zie ook werkgroep 26)</vt:lpstr>
      <vt:lpstr>RTTI:  T2 versus examencijfer</vt:lpstr>
      <vt:lpstr>Nieuw proefwerkblad o.b.v. SE</vt:lpstr>
      <vt:lpstr>Indeling cijferberekening sheet</vt:lpstr>
      <vt:lpstr>De ranges worden gevraagd</vt:lpstr>
      <vt:lpstr>Analyser resultaat</vt:lpstr>
      <vt:lpstr>Analyser resultaat</vt:lpstr>
      <vt:lpstr>Analyser resultaat</vt:lpstr>
      <vt:lpstr>Totaliser </vt:lpstr>
      <vt:lpstr>Totaliser</vt:lpstr>
      <vt:lpstr>Klachten, suggesties…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generator Word Analyser Excel</dc:title>
  <dc:creator>Theo de Klerk</dc:creator>
  <cp:lastModifiedBy>Theo de Klerk</cp:lastModifiedBy>
  <cp:revision>36</cp:revision>
  <dcterms:created xsi:type="dcterms:W3CDTF">2016-01-04T10:03:21Z</dcterms:created>
  <dcterms:modified xsi:type="dcterms:W3CDTF">2016-12-13T15:50:13Z</dcterms:modified>
</cp:coreProperties>
</file>